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98" r:id="rId3"/>
    <p:sldId id="273" r:id="rId4"/>
    <p:sldId id="257" r:id="rId5"/>
    <p:sldId id="258" r:id="rId6"/>
    <p:sldId id="274" r:id="rId7"/>
    <p:sldId id="259" r:id="rId8"/>
    <p:sldId id="299" r:id="rId9"/>
    <p:sldId id="262" r:id="rId10"/>
    <p:sldId id="263" r:id="rId11"/>
    <p:sldId id="275" r:id="rId12"/>
    <p:sldId id="277" r:id="rId13"/>
    <p:sldId id="264" r:id="rId14"/>
    <p:sldId id="265" r:id="rId15"/>
    <p:sldId id="267" r:id="rId16"/>
    <p:sldId id="268" r:id="rId17"/>
    <p:sldId id="279" r:id="rId18"/>
    <p:sldId id="278" r:id="rId19"/>
    <p:sldId id="269" r:id="rId20"/>
    <p:sldId id="280" r:id="rId21"/>
    <p:sldId id="281" r:id="rId22"/>
    <p:sldId id="271" r:id="rId23"/>
    <p:sldId id="290" r:id="rId24"/>
    <p:sldId id="297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frameSlides="1"/>
  <p:clrMru>
    <a:srgbClr val="00A400"/>
    <a:srgbClr val="7811AE"/>
    <a:srgbClr val="FF2CEF"/>
    <a:srgbClr val="2848FF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8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785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674DA9-03A3-A249-8AFB-7D0B14906A08}" type="datetimeFigureOut">
              <a:rPr lang="en-US" smtClean="0"/>
              <a:pPr/>
              <a:t>7/26/13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89225-75ED-D749-9938-BDA9EE6217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539785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95D86D-CFD6-8948-B83F-053CA31A7688}" type="datetimeFigureOut">
              <a:rPr lang="en-US" smtClean="0"/>
              <a:pPr/>
              <a:t>7/26/13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53CC0-636E-FA45-8FF0-BCAF42DAE7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08304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Academic writing is made up of many parts that contribute to the whole as in the slices of the cake. Each layer has its own purpose and contribute</a:t>
            </a:r>
            <a:r>
              <a:rPr lang="en-US" baseline="0" dirty="0" smtClean="0"/>
              <a:t> to the overall end product.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53CC0-636E-FA45-8FF0-BCAF42DAE75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706038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defend</a:t>
            </a:r>
          </a:p>
          <a:p>
            <a:r>
              <a:rPr lang="en-US" dirty="0" smtClean="0"/>
              <a:t>To give a satisfactory</a:t>
            </a:r>
            <a:r>
              <a:rPr lang="en-US" baseline="0" dirty="0" smtClean="0"/>
              <a:t> reason or excuse for something done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53CC0-636E-FA45-8FF0-BCAF42DAE75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46018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the information in a new situation</a:t>
            </a:r>
          </a:p>
          <a:p>
            <a:r>
              <a:rPr lang="en-US" dirty="0" smtClean="0"/>
              <a:t>Apply the information learnt to a new situation – what is the brownie in relation to the cake / what the cake does?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53CC0-636E-FA45-8FF0-BCAF42DAE75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52819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Similarly, …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the same way …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Likewise, …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comparison …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Complementary to this …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Then again, …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However, …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in contrast to …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contrast, …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yet …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Nevertheless, …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Conversely, …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contrary, …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other hand, …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Notwithstanding …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Whereas …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contrast to …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 aside, ...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53CC0-636E-FA45-8FF0-BCAF42DAE75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52137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Break the subject up into its main ideas, and describe the relationships between them. Focus on ‘how’ and 'why’. Do not simply describe or summarise</a:t>
            </a:r>
            <a:r>
              <a:rPr lang="en-AU" dirty="0" smtClean="0">
                <a:effectLst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53CC0-636E-FA45-8FF0-BCAF42DAE75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16747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Examine the various sides of a subject, citing positive and negative features. Then make a judgment as to its significance, relevance, value, importance or quality.</a:t>
            </a:r>
            <a:r>
              <a:rPr lang="en-AU" dirty="0" smtClean="0">
                <a:effectLst/>
              </a:rPr>
              <a:t> </a:t>
            </a:r>
          </a:p>
          <a:p>
            <a:pPr lvl="0"/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… was /were the most positive, significant, important, lasting, transforming, encouraging, … effects on the way the team worked, performed, achieved, …</a:t>
            </a:r>
          </a:p>
          <a:p>
            <a:pPr lvl="0"/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… made/ensured, produced, guaranteed, made sure, made certain, …</a:t>
            </a:r>
          </a:p>
          <a:p>
            <a:pPr lvl="0"/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 … this meant that … and so … could …The aim was … and so … and when …… not only … but also …We had … but when … then …This meant that …</a:t>
            </a:r>
          </a:p>
          <a:p>
            <a:pPr lvl="0"/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a result  …The consequence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53CC0-636E-FA45-8FF0-BCAF42DAE75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65970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List the features or properties </a:t>
            </a:r>
            <a:r>
              <a:rPr lang="en-US" b="1" dirty="0" smtClean="0"/>
              <a:t>what it is</a:t>
            </a:r>
            <a:endParaRPr lang="en-US" dirty="0" smtClean="0"/>
          </a:p>
          <a:p>
            <a:r>
              <a:rPr lang="en-US" dirty="0" smtClean="0"/>
              <a:t>Composition – </a:t>
            </a:r>
            <a:r>
              <a:rPr lang="en-US" i="1" dirty="0" smtClean="0"/>
              <a:t>what does it look like / taste like / smell like / feel like?</a:t>
            </a:r>
            <a:r>
              <a:rPr lang="en-US" i="1" baseline="0" dirty="0" smtClean="0"/>
              <a:t> (can you touch it)</a:t>
            </a:r>
            <a:endParaRPr lang="en-US" i="1" dirty="0" smtClean="0"/>
          </a:p>
          <a:p>
            <a:r>
              <a:rPr lang="en-US" dirty="0" smtClean="0"/>
              <a:t>Function – </a:t>
            </a:r>
            <a:r>
              <a:rPr lang="en-US" i="1" dirty="0" smtClean="0"/>
              <a:t>give</a:t>
            </a:r>
            <a:r>
              <a:rPr lang="en-US" i="1" baseline="0" dirty="0" smtClean="0"/>
              <a:t> details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53CC0-636E-FA45-8FF0-BCAF42DAE75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05412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Describing</a:t>
            </a:r>
            <a:r>
              <a:rPr lang="en-US" baseline="0" dirty="0" smtClean="0"/>
              <a:t> is telling the reader about what is is / what it looks like </a:t>
            </a:r>
          </a:p>
          <a:p>
            <a:r>
              <a:rPr lang="en-US" baseline="0" dirty="0" smtClean="0"/>
              <a:t>Applying the information is when we describe who is involved / what we do with it / when we use (eat) it – describe and apply need to be in context</a:t>
            </a:r>
          </a:p>
          <a:p>
            <a:r>
              <a:rPr lang="en-US" dirty="0" smtClean="0"/>
              <a:t>It seems that "describe" is more often used when you try to visualize something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53CC0-636E-FA45-8FF0-BCAF42DAE75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845514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to your description – this is the subjective part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53CC0-636E-FA45-8FF0-BCAF42DAE75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31826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Explain / </a:t>
            </a:r>
            <a:r>
              <a:rPr lang="en-US" b="0" dirty="0" smtClean="0"/>
              <a:t>the</a:t>
            </a:r>
            <a:r>
              <a:rPr lang="en-US" b="0" baseline="0" dirty="0" smtClean="0"/>
              <a:t> cake / eating the cake (</a:t>
            </a:r>
            <a:r>
              <a:rPr lang="en-US" b="1" baseline="0" dirty="0" smtClean="0"/>
              <a:t>why it is)</a:t>
            </a:r>
            <a:endParaRPr lang="en-US" b="1" dirty="0" smtClean="0"/>
          </a:p>
          <a:p>
            <a:r>
              <a:rPr lang="en-US" dirty="0" smtClean="0"/>
              <a:t>Detailed description of how and why /</a:t>
            </a:r>
            <a:r>
              <a:rPr lang="en-US" baseline="0" dirty="0" smtClean="0"/>
              <a:t> p</a:t>
            </a:r>
            <a:r>
              <a:rPr lang="en-US" dirty="0" smtClean="0"/>
              <a:t>rocedure</a:t>
            </a:r>
            <a:r>
              <a:rPr lang="en-US" baseline="0" dirty="0" smtClean="0"/>
              <a:t> or method /in relation to the object (cake)</a:t>
            </a:r>
          </a:p>
          <a:p>
            <a:r>
              <a:rPr lang="en-US" baseline="0" dirty="0" smtClean="0"/>
              <a:t>How things work – </a:t>
            </a:r>
            <a:r>
              <a:rPr lang="en-US" i="1" baseline="0" dirty="0" smtClean="0"/>
              <a:t>how you could eat it….. why… 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53CC0-636E-FA45-8FF0-BCAF42DAE75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599341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Linking ideas – how it has</a:t>
            </a:r>
            <a:r>
              <a:rPr lang="en-US" baseline="0" dirty="0" smtClean="0"/>
              <a:t> been made………</a:t>
            </a:r>
          </a:p>
          <a:p>
            <a:r>
              <a:rPr lang="en-US" baseline="0" dirty="0" smtClean="0"/>
              <a:t>Arguments for and against ….. If real chocolate had been included instead of cocoa this may have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53CC0-636E-FA45-8FF0-BCAF42DAE75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616595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Linking</a:t>
            </a:r>
            <a:r>
              <a:rPr lang="en-US" baseline="0" dirty="0" smtClean="0"/>
              <a:t> ideas / interpretations / arguments for and against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Analyse a subject from different points of view and come to a well-reasoned conclusion.</a:t>
            </a:r>
            <a:r>
              <a:rPr lang="en-AU" dirty="0" smtClean="0">
                <a:effectLst/>
              </a:rPr>
              <a:t>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53CC0-636E-FA45-8FF0-BCAF42DAE75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930287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 one point of view</a:t>
            </a:r>
          </a:p>
          <a:p>
            <a:r>
              <a:rPr lang="en-US" i="1" dirty="0" smtClean="0"/>
              <a:t>Interpret</a:t>
            </a:r>
            <a:r>
              <a:rPr lang="en-US" i="1" baseline="0" dirty="0" smtClean="0"/>
              <a:t> facts / provide supporting evidence / persuade your viewpoint is proven</a:t>
            </a:r>
          </a:p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Present a convincing, soundly reasoned case for and/or against</a:t>
            </a:r>
            <a:r>
              <a:rPr lang="en-AU" dirty="0" smtClean="0">
                <a:effectLst/>
              </a:rPr>
              <a:t> 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53CC0-636E-FA45-8FF0-BCAF42DAE75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916244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Chalkduster"/>
                <a:cs typeface="Chalkduster"/>
              </a:rPr>
              <a:t>Although this cake could be prepared and  cooked in one hour, it would need cooling time before it was iced because…………otherwise …..</a:t>
            </a:r>
          </a:p>
          <a:p>
            <a:r>
              <a:rPr lang="en-US" dirty="0" smtClean="0">
                <a:latin typeface="Chalkduster"/>
                <a:cs typeface="Chalkduster"/>
              </a:rPr>
              <a:t>If we were to consider ……. a banana cake would be a better choice ……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53CC0-636E-FA45-8FF0-BCAF42DAE75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68399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F9BC2-C003-D64E-B772-39DD9D66FF81}" type="datetimeFigureOut">
              <a:rPr lang="en-US" smtClean="0"/>
              <a:pPr/>
              <a:t>7/26/13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00836-9870-F242-84F2-CDD8D0D47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08503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F9BC2-C003-D64E-B772-39DD9D66FF81}" type="datetimeFigureOut">
              <a:rPr lang="en-US" smtClean="0"/>
              <a:pPr/>
              <a:t>7/26/13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00836-9870-F242-84F2-CDD8D0D47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6769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F9BC2-C003-D64E-B772-39DD9D66FF81}" type="datetimeFigureOut">
              <a:rPr lang="en-US" smtClean="0"/>
              <a:pPr/>
              <a:t>7/26/13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00836-9870-F242-84F2-CDD8D0D47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18684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F9BC2-C003-D64E-B772-39DD9D66FF81}" type="datetimeFigureOut">
              <a:rPr lang="en-US" smtClean="0"/>
              <a:pPr/>
              <a:t>7/26/13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00836-9870-F242-84F2-CDD8D0D47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27542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F9BC2-C003-D64E-B772-39DD9D66FF81}" type="datetimeFigureOut">
              <a:rPr lang="en-US" smtClean="0"/>
              <a:pPr/>
              <a:t>7/26/13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00836-9870-F242-84F2-CDD8D0D47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25955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F9BC2-C003-D64E-B772-39DD9D66FF81}" type="datetimeFigureOut">
              <a:rPr lang="en-US" smtClean="0"/>
              <a:pPr/>
              <a:t>7/26/13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00836-9870-F242-84F2-CDD8D0D47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70495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F9BC2-C003-D64E-B772-39DD9D66FF81}" type="datetimeFigureOut">
              <a:rPr lang="en-US" smtClean="0"/>
              <a:pPr/>
              <a:t>7/26/13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00836-9870-F242-84F2-CDD8D0D47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33870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F9BC2-C003-D64E-B772-39DD9D66FF81}" type="datetimeFigureOut">
              <a:rPr lang="en-US" smtClean="0"/>
              <a:pPr/>
              <a:t>7/26/13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00836-9870-F242-84F2-CDD8D0D47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11060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F9BC2-C003-D64E-B772-39DD9D66FF81}" type="datetimeFigureOut">
              <a:rPr lang="en-US" smtClean="0"/>
              <a:pPr/>
              <a:t>7/26/13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00836-9870-F242-84F2-CDD8D0D47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61220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F9BC2-C003-D64E-B772-39DD9D66FF81}" type="datetimeFigureOut">
              <a:rPr lang="en-US" smtClean="0"/>
              <a:pPr/>
              <a:t>7/26/13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00836-9870-F242-84F2-CDD8D0D47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91855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F9BC2-C003-D64E-B772-39DD9D66FF81}" type="datetimeFigureOut">
              <a:rPr lang="en-US" smtClean="0"/>
              <a:pPr/>
              <a:t>7/26/13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00836-9870-F242-84F2-CDD8D0D47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25590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F9BC2-C003-D64E-B772-39DD9D66FF81}" type="datetimeFigureOut">
              <a:rPr lang="en-US" smtClean="0"/>
              <a:pPr/>
              <a:t>7/26/13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00836-9870-F242-84F2-CDD8D0D47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42401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8.jpe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2597"/>
            <a:ext cx="7772400" cy="1470025"/>
          </a:xfrm>
        </p:spPr>
        <p:txBody>
          <a:bodyPr/>
          <a:lstStyle/>
          <a:p>
            <a:r>
              <a:rPr lang="en-US" b="1" dirty="0" smtClean="0"/>
              <a:t>Academic writing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9213" y="2009026"/>
            <a:ext cx="6707915" cy="4545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5284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6189"/>
            <a:ext cx="8229600" cy="585193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sz="36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9600" dirty="0" smtClean="0">
                <a:solidFill>
                  <a:srgbClr val="FF6600"/>
                </a:solidFill>
                <a:latin typeface="Chalkduster"/>
                <a:ea typeface="+mj-ea"/>
                <a:cs typeface="Chalkduster"/>
              </a:rPr>
              <a:t>The cake is probably soft and smooth because the baker read the recipe carefully, used quality ingredients and followed the instructions perfectly.</a:t>
            </a:r>
          </a:p>
          <a:p>
            <a:pPr marL="0" indent="0">
              <a:buNone/>
            </a:pPr>
            <a:r>
              <a:rPr lang="en-US" sz="9600" dirty="0">
                <a:solidFill>
                  <a:srgbClr val="FF6600"/>
                </a:solidFill>
                <a:latin typeface="Chalkduster"/>
                <a:ea typeface="+mj-ea"/>
                <a:cs typeface="Chalkduster"/>
              </a:rPr>
              <a:t>T</a:t>
            </a:r>
            <a:r>
              <a:rPr lang="en-US" sz="9600" dirty="0" smtClean="0">
                <a:solidFill>
                  <a:srgbClr val="FF6600"/>
                </a:solidFill>
                <a:latin typeface="Chalkduster"/>
                <a:ea typeface="+mj-ea"/>
                <a:cs typeface="Chalkduster"/>
              </a:rPr>
              <a:t>he cake has an intense chocolate flavour, this happens </a:t>
            </a:r>
            <a:r>
              <a:rPr lang="en-US" sz="9600" dirty="0" smtClean="0">
                <a:solidFill>
                  <a:srgbClr val="FF6600"/>
                </a:solidFill>
                <a:latin typeface="Chalkduster"/>
                <a:cs typeface="Chalkduster"/>
              </a:rPr>
              <a:t>when </a:t>
            </a:r>
            <a:r>
              <a:rPr lang="en-US" sz="9600" dirty="0">
                <a:solidFill>
                  <a:srgbClr val="FF6600"/>
                </a:solidFill>
                <a:latin typeface="Chalkduster"/>
                <a:cs typeface="Chalkduster"/>
              </a:rPr>
              <a:t>baking </a:t>
            </a:r>
            <a:r>
              <a:rPr lang="en-US" sz="9600" dirty="0" smtClean="0">
                <a:solidFill>
                  <a:srgbClr val="FF6600"/>
                </a:solidFill>
                <a:latin typeface="Chalkduster"/>
                <a:cs typeface="Chalkduster"/>
              </a:rPr>
              <a:t>chocolate </a:t>
            </a:r>
            <a:r>
              <a:rPr lang="en-US" sz="9600" dirty="0">
                <a:solidFill>
                  <a:srgbClr val="FF6600"/>
                </a:solidFill>
                <a:latin typeface="Chalkduster"/>
                <a:cs typeface="Chalkduster"/>
              </a:rPr>
              <a:t>is combined with other </a:t>
            </a:r>
            <a:r>
              <a:rPr lang="en-US" sz="9600" dirty="0" smtClean="0">
                <a:solidFill>
                  <a:srgbClr val="FF6600"/>
                </a:solidFill>
                <a:latin typeface="Chalkduster"/>
                <a:cs typeface="Chalkduster"/>
              </a:rPr>
              <a:t>ingredients such as cocoa however, chocolate increases the fat, which increases the tenderness of the crumb.</a:t>
            </a:r>
          </a:p>
          <a:p>
            <a:pPr marL="0" indent="0">
              <a:buNone/>
            </a:pPr>
            <a:r>
              <a:rPr lang="en-US" sz="9600" dirty="0" smtClean="0">
                <a:solidFill>
                  <a:srgbClr val="FF6600"/>
                </a:solidFill>
                <a:latin typeface="Chalkduster"/>
                <a:cs typeface="Chalkduster"/>
              </a:rPr>
              <a:t>Cocoa gives a dark colour to the crumb and cocoa’s acidity is also an advantage since it causes the proteins in baked goods to set rapidly. It is a traditional cake that is often used in birthday celebrations.</a:t>
            </a:r>
            <a:endParaRPr lang="en-US" sz="2800" dirty="0" smtClean="0">
              <a:solidFill>
                <a:srgbClr val="FF6600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en-US" sz="2800" dirty="0">
              <a:solidFill>
                <a:srgbClr val="FF6600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en-US" sz="2800" dirty="0" smtClean="0">
              <a:solidFill>
                <a:srgbClr val="FF6600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en-US" sz="2800" dirty="0">
              <a:solidFill>
                <a:srgbClr val="FF6600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en-US" sz="2800" dirty="0" smtClean="0"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en-US" sz="2800" dirty="0" smtClean="0"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r>
              <a:rPr lang="en-US" sz="7200" dirty="0" smtClean="0">
                <a:latin typeface="+mj-lt"/>
                <a:ea typeface="+mj-ea"/>
                <a:cs typeface="+mj-cs"/>
              </a:rPr>
              <a:t>(</a:t>
            </a:r>
            <a:r>
              <a:rPr lang="en-US" sz="7200" dirty="0">
                <a:latin typeface="+mj-lt"/>
                <a:ea typeface="+mj-ea"/>
                <a:cs typeface="+mj-cs"/>
              </a:rPr>
              <a:t>L</a:t>
            </a:r>
            <a:r>
              <a:rPr lang="en-US" sz="7200" dirty="0" smtClean="0">
                <a:latin typeface="+mj-lt"/>
                <a:ea typeface="+mj-ea"/>
                <a:cs typeface="+mj-cs"/>
              </a:rPr>
              <a:t>inking ideas /present interpretations / points of view)</a:t>
            </a:r>
            <a:endParaRPr lang="en-US" sz="72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2850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7811AE"/>
                </a:solidFill>
              </a:rPr>
              <a:t>Argue </a:t>
            </a:r>
            <a:endParaRPr lang="en-US" sz="4800" b="1" dirty="0">
              <a:solidFill>
                <a:srgbClr val="7811AE"/>
              </a:solidFill>
            </a:endParaRPr>
          </a:p>
        </p:txBody>
      </p:sp>
      <p:pic>
        <p:nvPicPr>
          <p:cNvPr id="7" name="Content Placeholder 6" descr="choc cake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20418" r="20418"/>
          <a:stretch>
            <a:fillRect/>
          </a:stretch>
        </p:blipFill>
        <p:spPr>
          <a:xfrm>
            <a:off x="5796364" y="991518"/>
            <a:ext cx="2610452" cy="2925472"/>
          </a:xfrm>
          <a:prstGeom prst="rect">
            <a:avLst/>
          </a:prstGeom>
        </p:spPr>
      </p:pic>
      <p:pic>
        <p:nvPicPr>
          <p:cNvPr id="8" name="Content Placeholder 1"/>
          <p:cNvPicPr>
            <a:picLocks noChangeAspect="1"/>
          </p:cNvPicPr>
          <p:nvPr/>
        </p:nvPicPr>
        <p:blipFill>
          <a:blip r:embed="rId4"/>
          <a:srcRect l="3036" r="3036"/>
          <a:stretch>
            <a:fillRect/>
          </a:stretch>
        </p:blipFill>
        <p:spPr>
          <a:xfrm>
            <a:off x="4192047" y="3776561"/>
            <a:ext cx="2749624" cy="308143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09659" cy="4525963"/>
          </a:xfrm>
        </p:spPr>
        <p:txBody>
          <a:bodyPr/>
          <a:lstStyle/>
          <a:p>
            <a:r>
              <a:rPr lang="en-US" dirty="0" smtClean="0"/>
              <a:t>Present one point of view</a:t>
            </a:r>
          </a:p>
          <a:p>
            <a:r>
              <a:rPr lang="en-US" dirty="0" smtClean="0"/>
              <a:t>Interpret facts </a:t>
            </a:r>
          </a:p>
          <a:p>
            <a:r>
              <a:rPr lang="en-US" dirty="0" smtClean="0"/>
              <a:t>Provide supporting evidence</a:t>
            </a:r>
          </a:p>
          <a:p>
            <a:r>
              <a:rPr lang="en-US" dirty="0" smtClean="0"/>
              <a:t>Persuade readers that your viewpoint is proven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7523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434876"/>
            <a:ext cx="7875691" cy="569128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7811AE"/>
                </a:solidFill>
                <a:latin typeface="Chalkduster"/>
                <a:cs typeface="Chalkduster"/>
              </a:rPr>
              <a:t>A</a:t>
            </a:r>
            <a:r>
              <a:rPr lang="en-US" sz="3200" dirty="0" smtClean="0">
                <a:solidFill>
                  <a:srgbClr val="7811AE"/>
                </a:solidFill>
                <a:latin typeface="Chalkduster"/>
                <a:cs typeface="Chalkduster"/>
              </a:rPr>
              <a:t> chocolate cake is the best choice as a birthday cake because the majority of people who will be at the celebration prefer a chocolate cake. I know that this fact is true as I completed a survey as part of my research on preferred cakes for birthday parties. The results showed that 83% preferred chocolate cakes.</a:t>
            </a:r>
            <a:r>
              <a:rPr lang="en-US" sz="3200" dirty="0" smtClean="0">
                <a:solidFill>
                  <a:schemeClr val="accent4"/>
                </a:solidFill>
                <a:latin typeface="Chalkduster"/>
                <a:cs typeface="Chalkduster"/>
              </a:rPr>
              <a:t>  </a:t>
            </a:r>
          </a:p>
          <a:p>
            <a:pPr marL="0" indent="0">
              <a:buNone/>
            </a:pPr>
            <a:endParaRPr lang="en-US" sz="3200" dirty="0">
              <a:latin typeface="Chalkduster"/>
              <a:cs typeface="Chalkduster"/>
            </a:endParaRPr>
          </a:p>
          <a:p>
            <a:endParaRPr lang="en-US" sz="3200" dirty="0" smtClean="0">
              <a:latin typeface="Chalkduster"/>
              <a:cs typeface="Chalkduster"/>
            </a:endParaRPr>
          </a:p>
          <a:p>
            <a:endParaRPr lang="en-US" sz="3200" dirty="0"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400" dirty="0" smtClean="0">
                <a:cs typeface="Chalkduster"/>
              </a:rPr>
              <a:t>One point of view / interpret facts / give supporting evidence</a:t>
            </a:r>
          </a:p>
          <a:p>
            <a:endParaRPr lang="en-US" sz="3200" dirty="0">
              <a:latin typeface="Chalkduster"/>
              <a:cs typeface="Chalkduster"/>
            </a:endParaRPr>
          </a:p>
          <a:p>
            <a:endParaRPr lang="en-US" sz="3200" dirty="0" smtClean="0">
              <a:latin typeface="Chalkduster"/>
              <a:cs typeface="Chalkduster"/>
            </a:endParaRPr>
          </a:p>
          <a:p>
            <a:endParaRPr lang="en-US" sz="3200" dirty="0">
              <a:latin typeface="Chalkduster"/>
              <a:cs typeface="Chalkduster"/>
            </a:endParaRPr>
          </a:p>
          <a:p>
            <a:endParaRPr lang="en-US" sz="3200" dirty="0" smtClean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7614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65556"/>
          </a:xfrm>
        </p:spPr>
        <p:txBody>
          <a:bodyPr>
            <a:normAutofit/>
          </a:bodyPr>
          <a:lstStyle/>
          <a:p>
            <a:r>
              <a:rPr lang="en-US" dirty="0" smtClean="0"/>
              <a:t>What would you suggest could make the cake better?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b="1" dirty="0" smtClean="0">
                <a:solidFill>
                  <a:srgbClr val="2848FF"/>
                </a:solidFill>
              </a:rPr>
              <a:t>Justify</a:t>
            </a:r>
            <a:r>
              <a:rPr lang="en-US" dirty="0" smtClean="0"/>
              <a:t> your decision.</a:t>
            </a:r>
            <a:endParaRPr lang="en-US" sz="2800" dirty="0"/>
          </a:p>
        </p:txBody>
      </p:sp>
      <p:pic>
        <p:nvPicPr>
          <p:cNvPr id="5" name="Picture 4" descr="choc cak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57200" y="2676168"/>
            <a:ext cx="4118302" cy="2730613"/>
          </a:xfrm>
          <a:prstGeom prst="rect">
            <a:avLst/>
          </a:prstGeom>
        </p:spPr>
      </p:pic>
      <p:pic>
        <p:nvPicPr>
          <p:cNvPr id="4" name="Picture 3" descr="strawberrycak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920989" y="3662415"/>
            <a:ext cx="3765811" cy="2675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1678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66280"/>
            <a:ext cx="8229600" cy="524695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sz="3600" dirty="0" smtClean="0"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3600" dirty="0" smtClean="0">
                <a:solidFill>
                  <a:srgbClr val="2848FF"/>
                </a:solidFill>
                <a:latin typeface="Chalkduster"/>
                <a:ea typeface="+mj-ea"/>
                <a:cs typeface="Chalkduster"/>
              </a:rPr>
              <a:t>To add colour and interest to the cake I would add strawberries to the top of it. This would make it more aesthetically pleasing to the eye and </a:t>
            </a:r>
            <a:r>
              <a:rPr lang="en-US" sz="3600" dirty="0">
                <a:solidFill>
                  <a:srgbClr val="2848FF"/>
                </a:solidFill>
                <a:latin typeface="Chalkduster"/>
                <a:ea typeface="+mj-ea"/>
                <a:cs typeface="Chalkduster"/>
              </a:rPr>
              <a:t>s</a:t>
            </a:r>
            <a:r>
              <a:rPr lang="en-US" sz="3600" dirty="0" smtClean="0">
                <a:solidFill>
                  <a:srgbClr val="2848FF"/>
                </a:solidFill>
                <a:latin typeface="Chalkduster"/>
                <a:ea typeface="+mj-ea"/>
                <a:cs typeface="Chalkduster"/>
              </a:rPr>
              <a:t>trawberries are a good choice because they are in season at the moment.</a:t>
            </a:r>
            <a:endParaRPr lang="en-US" sz="2800" dirty="0" smtClean="0">
              <a:solidFill>
                <a:srgbClr val="2848FF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en-US" sz="2800" dirty="0" smtClean="0"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r>
              <a:rPr lang="en-US" sz="3300" dirty="0" smtClean="0">
                <a:latin typeface="+mj-lt"/>
                <a:ea typeface="+mj-ea"/>
                <a:cs typeface="+mj-cs"/>
              </a:rPr>
              <a:t>(Demonstrate why the chosen course of action is best.)</a:t>
            </a:r>
            <a:endParaRPr lang="en-US" sz="33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4219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869951"/>
          </a:xfrm>
        </p:spPr>
        <p:txBody>
          <a:bodyPr>
            <a:normAutofit/>
          </a:bodyPr>
          <a:lstStyle/>
          <a:p>
            <a:r>
              <a:rPr lang="en-US" dirty="0" smtClean="0"/>
              <a:t>You are now offered some chocolate brownie.</a:t>
            </a:r>
            <a:endParaRPr lang="en-US" dirty="0"/>
          </a:p>
        </p:txBody>
      </p:sp>
      <p:pic>
        <p:nvPicPr>
          <p:cNvPr id="4" name="Picture 3" descr="chocolate browni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720523" y="2311158"/>
            <a:ext cx="3273877" cy="3273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5692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40930"/>
          </a:xfrm>
        </p:spPr>
        <p:txBody>
          <a:bodyPr/>
          <a:lstStyle/>
          <a:p>
            <a:r>
              <a:rPr lang="en-US" b="1" dirty="0" smtClean="0">
                <a:solidFill>
                  <a:srgbClr val="77933C"/>
                </a:solidFill>
              </a:rPr>
              <a:t>Apply</a:t>
            </a:r>
            <a:r>
              <a:rPr lang="en-US" dirty="0" smtClean="0"/>
              <a:t> the information in a new situation.</a:t>
            </a:r>
            <a:endParaRPr lang="en-US" dirty="0"/>
          </a:p>
        </p:txBody>
      </p:sp>
      <p:pic>
        <p:nvPicPr>
          <p:cNvPr id="4" name="Picture 3" descr="choc cak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57200" y="2684769"/>
            <a:ext cx="4005730" cy="2655973"/>
          </a:xfrm>
          <a:prstGeom prst="rect">
            <a:avLst/>
          </a:prstGeom>
        </p:spPr>
      </p:pic>
      <p:pic>
        <p:nvPicPr>
          <p:cNvPr id="6" name="Picture 5" descr="chocolate browni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239447" y="2834161"/>
            <a:ext cx="2903078" cy="2903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6360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4196"/>
            <a:ext cx="8432346" cy="562196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4F6228"/>
                </a:solidFill>
                <a:latin typeface="Chalkduster"/>
                <a:cs typeface="Chalkduster"/>
              </a:rPr>
              <a:t>The chocolate cake and brownie are made from similar ingredients however, folklore </a:t>
            </a:r>
            <a:r>
              <a:rPr lang="en-US" sz="2400" dirty="0">
                <a:solidFill>
                  <a:srgbClr val="4F6228"/>
                </a:solidFill>
                <a:latin typeface="Chalkduster"/>
                <a:cs typeface="Chalkduster"/>
              </a:rPr>
              <a:t>has it that the original cook forgot to put the baking powder in the chocolate cake mix and thus made the first Brownies. </a:t>
            </a:r>
            <a:r>
              <a:rPr lang="en-US" sz="2400" dirty="0" smtClean="0">
                <a:solidFill>
                  <a:srgbClr val="4F6228"/>
                </a:solidFill>
                <a:latin typeface="Chalkduster"/>
                <a:cs typeface="Chalkduster"/>
              </a:rPr>
              <a:t>But factually, </a:t>
            </a:r>
            <a:r>
              <a:rPr lang="en-US" sz="2400" dirty="0">
                <a:solidFill>
                  <a:srgbClr val="4F6228"/>
                </a:solidFill>
                <a:latin typeface="Chalkduster"/>
                <a:cs typeface="Chalkduster"/>
              </a:rPr>
              <a:t>there is definitely less </a:t>
            </a:r>
            <a:r>
              <a:rPr lang="en-US" sz="2400" dirty="0" smtClean="0">
                <a:solidFill>
                  <a:srgbClr val="4F6228"/>
                </a:solidFill>
                <a:latin typeface="Chalkduster"/>
                <a:cs typeface="Chalkduster"/>
              </a:rPr>
              <a:t>flour and more cocoa (or chocolate) </a:t>
            </a:r>
            <a:r>
              <a:rPr lang="en-US" sz="2400" dirty="0">
                <a:solidFill>
                  <a:srgbClr val="4F6228"/>
                </a:solidFill>
                <a:latin typeface="Chalkduster"/>
                <a:cs typeface="Chalkduster"/>
              </a:rPr>
              <a:t>in brownies than in a chocolate </a:t>
            </a:r>
            <a:r>
              <a:rPr lang="en-US" sz="2400" dirty="0" smtClean="0">
                <a:solidFill>
                  <a:srgbClr val="4F6228"/>
                </a:solidFill>
                <a:latin typeface="Chalkduster"/>
                <a:cs typeface="Chalkduster"/>
              </a:rPr>
              <a:t>cake and little or no leavening. If you like </a:t>
            </a:r>
            <a:r>
              <a:rPr lang="en-US" sz="2400" dirty="0">
                <a:solidFill>
                  <a:srgbClr val="4F6228"/>
                </a:solidFill>
                <a:latin typeface="Chalkduster"/>
                <a:cs typeface="Chalkduster"/>
              </a:rPr>
              <a:t>fudgy brownies, use less flour; for </a:t>
            </a:r>
            <a:r>
              <a:rPr lang="en-US" sz="2400" dirty="0" smtClean="0">
                <a:solidFill>
                  <a:srgbClr val="4F6228"/>
                </a:solidFill>
                <a:latin typeface="Chalkduster"/>
                <a:cs typeface="Chalkduster"/>
              </a:rPr>
              <a:t>“</a:t>
            </a:r>
            <a:r>
              <a:rPr lang="en-US" sz="2400" dirty="0" err="1" smtClean="0">
                <a:solidFill>
                  <a:srgbClr val="4F6228"/>
                </a:solidFill>
                <a:latin typeface="Chalkduster"/>
                <a:cs typeface="Chalkduster"/>
              </a:rPr>
              <a:t>cakey</a:t>
            </a:r>
            <a:r>
              <a:rPr lang="en-US" sz="2400" dirty="0" smtClean="0">
                <a:solidFill>
                  <a:srgbClr val="4F6228"/>
                </a:solidFill>
                <a:latin typeface="Chalkduster"/>
                <a:cs typeface="Chalkduster"/>
              </a:rPr>
              <a:t>” brownie, use more</a:t>
            </a:r>
            <a:r>
              <a:rPr lang="en-US" sz="2400" dirty="0">
                <a:solidFill>
                  <a:srgbClr val="4F6228"/>
                </a:solidFill>
                <a:latin typeface="Chalkduster"/>
                <a:cs typeface="Chalkduster"/>
              </a:rPr>
              <a:t>. </a:t>
            </a:r>
            <a:r>
              <a:rPr lang="en-US" sz="2400" dirty="0" smtClean="0">
                <a:solidFill>
                  <a:srgbClr val="4F6228"/>
                </a:solidFill>
                <a:latin typeface="Chalkduster"/>
                <a:cs typeface="Chalkduster"/>
              </a:rPr>
              <a:t>Melting </a:t>
            </a:r>
            <a:r>
              <a:rPr lang="en-US" sz="2400" dirty="0">
                <a:solidFill>
                  <a:srgbClr val="4F6228"/>
                </a:solidFill>
                <a:latin typeface="Chalkduster"/>
                <a:cs typeface="Chalkduster"/>
              </a:rPr>
              <a:t>the butter rather than creaming it with sugar </a:t>
            </a:r>
            <a:r>
              <a:rPr lang="en-US" sz="2400" dirty="0" smtClean="0">
                <a:solidFill>
                  <a:srgbClr val="4F6228"/>
                </a:solidFill>
                <a:latin typeface="Chalkduster"/>
                <a:cs typeface="Chalkduster"/>
              </a:rPr>
              <a:t>helps to yield </a:t>
            </a:r>
            <a:r>
              <a:rPr lang="en-US" sz="2400" dirty="0">
                <a:solidFill>
                  <a:srgbClr val="4F6228"/>
                </a:solidFill>
                <a:latin typeface="Chalkduster"/>
                <a:cs typeface="Chalkduster"/>
              </a:rPr>
              <a:t>a denser, fudgier outcome.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4F6228"/>
                </a:solidFill>
                <a:latin typeface="Chalkduster"/>
                <a:cs typeface="Chalkduster"/>
              </a:rPr>
              <a:t>The proportions </a:t>
            </a:r>
            <a:r>
              <a:rPr lang="en-US" sz="2400" dirty="0">
                <a:solidFill>
                  <a:srgbClr val="4F6228"/>
                </a:solidFill>
                <a:latin typeface="Chalkduster"/>
                <a:cs typeface="Chalkduster"/>
              </a:rPr>
              <a:t>of sugar / fat / flour </a:t>
            </a:r>
            <a:r>
              <a:rPr lang="en-US" sz="2400" dirty="0" smtClean="0">
                <a:solidFill>
                  <a:srgbClr val="4F6228"/>
                </a:solidFill>
                <a:latin typeface="Chalkduster"/>
                <a:cs typeface="Chalkduster"/>
              </a:rPr>
              <a:t>are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4F6228"/>
                </a:solidFill>
                <a:latin typeface="Chalkduster"/>
                <a:cs typeface="Chalkduster"/>
              </a:rPr>
              <a:t>different in </a:t>
            </a:r>
            <a:r>
              <a:rPr lang="en-US" sz="2400" dirty="0">
                <a:solidFill>
                  <a:srgbClr val="4F6228"/>
                </a:solidFill>
                <a:latin typeface="Chalkduster"/>
                <a:cs typeface="Chalkduster"/>
              </a:rPr>
              <a:t>brownies and </a:t>
            </a:r>
            <a:r>
              <a:rPr lang="en-US" sz="2400" dirty="0" smtClean="0">
                <a:solidFill>
                  <a:srgbClr val="4F6228"/>
                </a:solidFill>
                <a:latin typeface="Chalkduster"/>
                <a:cs typeface="Chalkduster"/>
              </a:rPr>
              <a:t>chocolate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4F6228"/>
                </a:solidFill>
                <a:latin typeface="Chalkduster"/>
                <a:cs typeface="Chalkduster"/>
              </a:rPr>
              <a:t>cakes</a:t>
            </a:r>
            <a:r>
              <a:rPr lang="en-US" sz="2400" dirty="0">
                <a:solidFill>
                  <a:srgbClr val="4F6228"/>
                </a:solidFill>
                <a:latin typeface="Chalkduster"/>
                <a:cs typeface="Chalkduster"/>
              </a:rPr>
              <a:t>.</a:t>
            </a:r>
            <a:endParaRPr lang="en-US" sz="2400" dirty="0" smtClean="0">
              <a:solidFill>
                <a:srgbClr val="4F6228"/>
              </a:solidFill>
              <a:latin typeface="Chalkduster"/>
              <a:cs typeface="Chalkduster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400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8243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2CEF"/>
                </a:solidFill>
              </a:rPr>
              <a:t>Analyse</a:t>
            </a:r>
            <a:r>
              <a:rPr lang="en-US" b="1" dirty="0" smtClean="0"/>
              <a:t> </a:t>
            </a:r>
            <a:r>
              <a:rPr lang="en-US" dirty="0" smtClean="0"/>
              <a:t> </a:t>
            </a:r>
            <a:r>
              <a:rPr lang="en-US" sz="4000" dirty="0" smtClean="0"/>
              <a:t>compare and contrast, </a:t>
            </a:r>
            <a:br>
              <a:rPr lang="en-US" sz="4000" dirty="0" smtClean="0"/>
            </a:br>
            <a:r>
              <a:rPr lang="en-US" sz="4000" smtClean="0"/>
              <a:t>draw conclusions.</a:t>
            </a:r>
            <a:endParaRPr lang="en-US" sz="4000" dirty="0"/>
          </a:p>
        </p:txBody>
      </p:sp>
      <p:pic>
        <p:nvPicPr>
          <p:cNvPr id="5" name="Content Placeholder 4" descr="choc cake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20418" r="20418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6" name="Content Placeholder 5" descr="chocolate brownie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5384" r="5384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3625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809" y="270676"/>
            <a:ext cx="8743266" cy="595487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en-US" sz="36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3600" dirty="0" smtClean="0">
                <a:solidFill>
                  <a:srgbClr val="FF2CEF"/>
                </a:solidFill>
                <a:latin typeface="Chalkduster"/>
                <a:ea typeface="+mj-ea"/>
                <a:cs typeface="Chalkduster"/>
              </a:rPr>
              <a:t>Both the cake and the brownie are baked and chocolate </a:t>
            </a:r>
            <a:r>
              <a:rPr lang="en-US" sz="3600" dirty="0" err="1" smtClean="0">
                <a:solidFill>
                  <a:srgbClr val="FF2CEF"/>
                </a:solidFill>
                <a:latin typeface="Chalkduster"/>
                <a:ea typeface="+mj-ea"/>
                <a:cs typeface="Chalkduster"/>
              </a:rPr>
              <a:t>flavoured</a:t>
            </a:r>
            <a:r>
              <a:rPr lang="en-US" sz="3600" dirty="0" smtClean="0">
                <a:solidFill>
                  <a:srgbClr val="FF2CEF"/>
                </a:solidFill>
                <a:latin typeface="Chalkduster"/>
                <a:ea typeface="+mj-ea"/>
                <a:cs typeface="Chalkduster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600" dirty="0" smtClean="0">
                <a:solidFill>
                  <a:srgbClr val="FF2CEF"/>
                </a:solidFill>
                <a:latin typeface="Chalkduster"/>
                <a:ea typeface="+mj-ea"/>
                <a:cs typeface="Chalkduster"/>
              </a:rPr>
              <a:t>The chocolate cake has a softer consistency, is higher and is covered in chocolate icing whereas the brownie is flatter with a hard top and a gooey </a:t>
            </a:r>
            <a:r>
              <a:rPr lang="en-US" sz="3600" dirty="0" err="1" smtClean="0">
                <a:solidFill>
                  <a:srgbClr val="FF2CEF"/>
                </a:solidFill>
                <a:latin typeface="Chalkduster"/>
                <a:ea typeface="+mj-ea"/>
                <a:cs typeface="Chalkduster"/>
              </a:rPr>
              <a:t>centre</a:t>
            </a:r>
            <a:r>
              <a:rPr lang="en-US" sz="3600" dirty="0" smtClean="0">
                <a:solidFill>
                  <a:srgbClr val="FF2CEF"/>
                </a:solidFill>
                <a:latin typeface="Chalkduster"/>
                <a:ea typeface="+mj-ea"/>
                <a:cs typeface="Chalkduster"/>
              </a:rPr>
              <a:t>.</a:t>
            </a:r>
            <a:endParaRPr lang="en-US" sz="2800" dirty="0" smtClean="0">
              <a:solidFill>
                <a:srgbClr val="FF2CEF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en-US" sz="2800" dirty="0" smtClean="0"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r>
              <a:rPr lang="en-US" sz="3300" dirty="0" smtClean="0">
                <a:latin typeface="+mj-lt"/>
                <a:ea typeface="+mj-ea"/>
                <a:cs typeface="+mj-cs"/>
              </a:rPr>
              <a:t>(Compare = similarities; Contrast = differences)</a:t>
            </a:r>
            <a:endParaRPr lang="en-US" sz="33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3653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Identify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the </a:t>
            </a:r>
            <a:r>
              <a:rPr lang="en-US" dirty="0" smtClean="0"/>
              <a:t>object.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848600" cy="4525963"/>
          </a:xfrm>
        </p:spPr>
        <p:txBody>
          <a:bodyPr/>
          <a:lstStyle/>
          <a:p>
            <a:r>
              <a:rPr lang="en-US" dirty="0" smtClean="0"/>
              <a:t>You have been given</a:t>
            </a:r>
          </a:p>
          <a:p>
            <a:endParaRPr lang="en-US" dirty="0"/>
          </a:p>
          <a:p>
            <a:endParaRPr lang="en-US" dirty="0" smtClean="0"/>
          </a:p>
          <a:p>
            <a:pPr>
              <a:buFont typeface="Wingdings" charset="2"/>
              <a:buChar char="²"/>
            </a:pPr>
            <a:r>
              <a:rPr lang="en-US" sz="2400" dirty="0" smtClean="0"/>
              <a:t>What is this?</a:t>
            </a:r>
          </a:p>
          <a:p>
            <a:pPr>
              <a:buFont typeface="Wingdings" charset="2"/>
              <a:buChar char="²"/>
            </a:pPr>
            <a:r>
              <a:rPr lang="en-US" sz="2400" dirty="0" smtClean="0"/>
              <a:t>Define, list, label</a:t>
            </a:r>
            <a:endParaRPr lang="en-US" sz="2400" dirty="0"/>
          </a:p>
        </p:txBody>
      </p:sp>
      <p:sp>
        <p:nvSpPr>
          <p:cNvPr id="7" name="Right Arrow 6"/>
          <p:cNvSpPr/>
          <p:nvPr/>
        </p:nvSpPr>
        <p:spPr>
          <a:xfrm>
            <a:off x="939800" y="2400300"/>
            <a:ext cx="1955800" cy="25400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3613" y="2178468"/>
            <a:ext cx="5202087" cy="352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6439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953735"/>
                </a:solidFill>
              </a:rPr>
              <a:t>Evaluate</a:t>
            </a:r>
            <a:endParaRPr lang="en-US" sz="4800" b="1" dirty="0">
              <a:solidFill>
                <a:srgbClr val="953735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" y="1933700"/>
            <a:ext cx="4604107" cy="420020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Make a judgment</a:t>
            </a:r>
            <a:endParaRPr lang="en-US" sz="3600" dirty="0"/>
          </a:p>
        </p:txBody>
      </p:sp>
      <p:pic>
        <p:nvPicPr>
          <p:cNvPr id="4" name="Picture 3" descr="choc cak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887862" y="1002031"/>
            <a:ext cx="3197206" cy="2119887"/>
          </a:xfrm>
          <a:prstGeom prst="rect">
            <a:avLst/>
          </a:prstGeom>
        </p:spPr>
      </p:pic>
      <p:pic>
        <p:nvPicPr>
          <p:cNvPr id="6" name="Content Placeholder 5" descr="chocolate browni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5384" r="5384"/>
          <a:stretch>
            <a:fillRect/>
          </a:stretch>
        </p:blipFill>
        <p:spPr>
          <a:xfrm>
            <a:off x="3353543" y="3121918"/>
            <a:ext cx="2865763" cy="3211593"/>
          </a:xfrm>
          <a:prstGeom prst="rect">
            <a:avLst/>
          </a:prstGeom>
        </p:spPr>
      </p:pic>
      <p:pic>
        <p:nvPicPr>
          <p:cNvPr id="5" name="Content Placeholder 4" descr="strawberrycake.jpg"/>
          <p:cNvPicPr>
            <a:picLocks noGrp="1" noChangeAspect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8299" r="18299"/>
          <a:stretch>
            <a:fillRect/>
          </a:stretch>
        </p:blipFill>
        <p:spPr>
          <a:xfrm>
            <a:off x="6219305" y="3121917"/>
            <a:ext cx="2865763" cy="3211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180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368300"/>
            <a:ext cx="8229600" cy="57578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halkduster"/>
                <a:cs typeface="Chalkduster"/>
              </a:rPr>
              <a:t>T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Chalkduster"/>
                <a:cs typeface="Chalkduster"/>
              </a:rPr>
              <a:t>he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halkduster"/>
                <a:cs typeface="Chalkduster"/>
              </a:rPr>
              <a:t>ideal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Chalkduster"/>
                <a:cs typeface="Chalkduster"/>
              </a:rPr>
              <a:t>birthday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halkduster"/>
                <a:cs typeface="Chalkduster"/>
              </a:rPr>
              <a:t>cake is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Chalkduster"/>
                <a:cs typeface="Chalkduster"/>
              </a:rPr>
              <a:t>a moist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halkduster"/>
                <a:cs typeface="Chalkduster"/>
              </a:rPr>
              <a:t>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Chalkduster"/>
                <a:cs typeface="Chalkduster"/>
              </a:rPr>
              <a:t>chocolate cake –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halkduster"/>
                <a:cs typeface="Chalkduster"/>
              </a:rPr>
              <a:t>its crumbs stick together, even when cut and it “melts in your mouth”. It’s made from real ingredients like, butter, eggs and sugar with a rich, dark chocolate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Chalkduster"/>
                <a:cs typeface="Chalkduster"/>
              </a:rPr>
              <a:t>flavour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halkduster"/>
                <a:cs typeface="Chalkduster"/>
              </a:rPr>
              <a:t>. It has two-layers with frosting in between that’s not too sweet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Chalkduster"/>
                <a:cs typeface="Chalkduster"/>
              </a:rPr>
              <a:t>. 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Chalkduster"/>
                <a:cs typeface="Chalkduster"/>
              </a:rPr>
              <a:t>The chocolate brownie is not ideal as a birthday cake because it’s not as visually appealing, although the taste is just as satisfying. 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Chalkduster"/>
                <a:cs typeface="Chalkduster"/>
              </a:rPr>
              <a:t>To put it briefly, the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halkduster"/>
                <a:cs typeface="Chalkduster"/>
              </a:rPr>
              <a:t>best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Chalkduster"/>
                <a:cs typeface="Chalkduster"/>
              </a:rPr>
              <a:t>cake is a homemade cake,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halkduster"/>
                <a:cs typeface="Chalkduster"/>
              </a:rPr>
              <a:t>made from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Chalkduster"/>
                <a:cs typeface="Chalkduster"/>
              </a:rPr>
              <a:t>quality ingredients and made with love.</a:t>
            </a:r>
            <a:endParaRPr lang="en-US" sz="2800" dirty="0">
              <a:solidFill>
                <a:schemeClr val="accent2">
                  <a:lumMod val="75000"/>
                </a:schemeClr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9612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3-07-24 at 3.42.3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625174" y="3203877"/>
            <a:ext cx="3927046" cy="3654124"/>
          </a:xfrm>
          <a:prstGeom prst="rect">
            <a:avLst/>
          </a:prstGeom>
        </p:spPr>
      </p:pic>
      <p:pic>
        <p:nvPicPr>
          <p:cNvPr id="3" name="Picture 2" descr="Screen Shot 2013-07-24 at 3.42.0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0"/>
            <a:ext cx="4127500" cy="4406900"/>
          </a:xfrm>
          <a:prstGeom prst="rect">
            <a:avLst/>
          </a:prstGeom>
        </p:spPr>
      </p:pic>
      <p:pic>
        <p:nvPicPr>
          <p:cNvPr id="5" name="Picture 4" descr="Screen Shot 2013-07-24 at 3.42.2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031180" y="28700"/>
            <a:ext cx="4112820" cy="353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2855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"/>
            <a:ext cx="4038600" cy="61468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latin typeface="Chalkduster"/>
                <a:cs typeface="Chalkduster"/>
              </a:rPr>
              <a:t>This is a round chocolate cake. It has been cut into 10 slices, is covered with chocolate icing and decorated with chocolate florets</a:t>
            </a:r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.</a:t>
            </a:r>
            <a:endParaRPr lang="en-US" dirty="0">
              <a:solidFill>
                <a:srgbClr val="1F497D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dirty="0">
                <a:solidFill>
                  <a:srgbClr val="1F497D"/>
                </a:solidFill>
                <a:latin typeface="Chalkduster"/>
                <a:cs typeface="Chalkduster"/>
              </a:rPr>
              <a:t>The cake is round and the icing looks shiny and smooth. The cake has two layers with a sweet chocolate filling in the middle. Each slice is shaped like a triangle, 12 cm high at one end and tapered to a point. It is a birthday cake for my mother. </a:t>
            </a:r>
          </a:p>
          <a:p>
            <a:pPr marL="0" indent="0">
              <a:buNone/>
            </a:pPr>
            <a:r>
              <a:rPr lang="en-US" dirty="0">
                <a:solidFill>
                  <a:srgbClr val="00A400"/>
                </a:solidFill>
                <a:latin typeface="Chalkduster"/>
                <a:cs typeface="Chalkduster"/>
              </a:rPr>
              <a:t>This cake must look attractive and appealing because a birthday is a special occasion and the appearance of the cake should tempt everyone into trying a slice. The cake also needs to be large enough to enable every party goer to have a piece, so I have used grandma’s recipe which is my mothers </a:t>
            </a:r>
            <a:r>
              <a:rPr lang="en-US" dirty="0" err="1">
                <a:solidFill>
                  <a:srgbClr val="00A400"/>
                </a:solidFill>
                <a:latin typeface="Chalkduster"/>
                <a:cs typeface="Chalkduster"/>
              </a:rPr>
              <a:t>favourite</a:t>
            </a:r>
            <a:r>
              <a:rPr lang="en-US" dirty="0">
                <a:solidFill>
                  <a:srgbClr val="00A400"/>
                </a:solidFill>
                <a:latin typeface="Chalkduster"/>
                <a:cs typeface="Chalkduster"/>
              </a:rPr>
              <a:t> chocolate cake recipe. Grandma’s recipe is easy to make and always results in a successful soft, moist, gooey product.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  <a:latin typeface="Chalkduster"/>
                <a:cs typeface="Chalkduster"/>
              </a:rPr>
              <a:t>The </a:t>
            </a:r>
            <a:r>
              <a:rPr lang="en-US" dirty="0">
                <a:solidFill>
                  <a:srgbClr val="FF6600"/>
                </a:solidFill>
                <a:latin typeface="Chalkduster"/>
                <a:cs typeface="Chalkduster"/>
              </a:rPr>
              <a:t>cake is probably soft and smooth because the baker read the recipe carefully, used quality ingredients and followed the instructions perfectly.</a:t>
            </a:r>
          </a:p>
          <a:p>
            <a:pPr marL="0" indent="0">
              <a:buNone/>
            </a:pPr>
            <a:endParaRPr lang="en-US" dirty="0">
              <a:solidFill>
                <a:srgbClr val="00A4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8000"/>
              </a:solidFill>
              <a:latin typeface="Chalkduster"/>
              <a:cs typeface="Chalkduster"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42900"/>
            <a:ext cx="4038600" cy="578326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2900" dirty="0" smtClean="0">
                <a:solidFill>
                  <a:srgbClr val="FF6600"/>
                </a:solidFill>
                <a:latin typeface="Chalkduster"/>
                <a:cs typeface="Chalkduster"/>
              </a:rPr>
              <a:t>The </a:t>
            </a:r>
            <a:r>
              <a:rPr lang="en-US" sz="2900" dirty="0">
                <a:solidFill>
                  <a:srgbClr val="FF6600"/>
                </a:solidFill>
                <a:latin typeface="Chalkduster"/>
                <a:cs typeface="Chalkduster"/>
              </a:rPr>
              <a:t>cake has an intense chocolate flavour, this </a:t>
            </a:r>
            <a:r>
              <a:rPr lang="en-US" sz="2900">
                <a:solidFill>
                  <a:srgbClr val="FF6600"/>
                </a:solidFill>
                <a:latin typeface="Chalkduster"/>
                <a:cs typeface="Chalkduster"/>
              </a:rPr>
              <a:t>happens </a:t>
            </a:r>
            <a:r>
              <a:rPr lang="en-US" sz="2900" smtClean="0">
                <a:solidFill>
                  <a:srgbClr val="FF6600"/>
                </a:solidFill>
                <a:latin typeface="Chalkduster"/>
                <a:cs typeface="Chalkduster"/>
              </a:rPr>
              <a:t>when </a:t>
            </a:r>
            <a:r>
              <a:rPr lang="en-US" sz="2900" dirty="0">
                <a:solidFill>
                  <a:srgbClr val="FF6600"/>
                </a:solidFill>
                <a:latin typeface="Chalkduster"/>
                <a:cs typeface="Chalkduster"/>
              </a:rPr>
              <a:t>baking chocolate is combined with other ingredients such as cocoa however, chocolate increases the fat, which increases the tenderness of the crumb</a:t>
            </a:r>
            <a:r>
              <a:rPr lang="en-US" sz="2900" dirty="0" smtClean="0">
                <a:solidFill>
                  <a:srgbClr val="FF6600"/>
                </a:solidFill>
                <a:latin typeface="Chalkduster"/>
                <a:cs typeface="Chalkduster"/>
              </a:rPr>
              <a:t>.</a:t>
            </a:r>
            <a:endParaRPr lang="en-US" sz="2900" dirty="0">
              <a:solidFill>
                <a:srgbClr val="FF66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900" dirty="0">
                <a:solidFill>
                  <a:srgbClr val="FF6600"/>
                </a:solidFill>
                <a:latin typeface="Chalkduster"/>
                <a:cs typeface="Chalkduster"/>
              </a:rPr>
              <a:t>Cocoa gives a dark colour to the crumb and cocoa’s acidity is also an advantage since it causes the proteins in baked goods to set rapidly. It is a traditional cake that is often used in birthday celebrations.</a:t>
            </a:r>
            <a:endParaRPr lang="en-US" sz="2900" dirty="0">
              <a:solidFill>
                <a:srgbClr val="FF6600"/>
              </a:solidFill>
            </a:endParaRPr>
          </a:p>
          <a:p>
            <a:pPr marL="0" indent="0">
              <a:buNone/>
            </a:pPr>
            <a:endParaRPr lang="en-US" sz="2900" dirty="0">
              <a:solidFill>
                <a:srgbClr val="FF6600"/>
              </a:solidFill>
            </a:endParaRPr>
          </a:p>
          <a:p>
            <a:pPr marL="0" indent="0">
              <a:buNone/>
            </a:pPr>
            <a:r>
              <a:rPr lang="en-US" sz="2900" dirty="0">
                <a:solidFill>
                  <a:srgbClr val="7811AE"/>
                </a:solidFill>
                <a:latin typeface="Chalkduster"/>
                <a:cs typeface="Chalkduster"/>
              </a:rPr>
              <a:t>A chocolate cake is the best choice as a birthday cake because the majority of people who will be at the celebration prefer a chocolate cake. I know that this fact is true as I completed a survey as part of my research on preferred cakes for birthday parties. The results showed that 83% preferred chocolate cakes. </a:t>
            </a: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740599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" y="190500"/>
            <a:ext cx="4394200" cy="6489700"/>
          </a:xfrm>
        </p:spPr>
        <p:txBody>
          <a:bodyPr>
            <a:normAutofit fontScale="25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7200" dirty="0" smtClean="0">
                <a:solidFill>
                  <a:srgbClr val="2848FF"/>
                </a:solidFill>
                <a:latin typeface="Chalkduster"/>
                <a:cs typeface="Chalkduster"/>
              </a:rPr>
              <a:t>To </a:t>
            </a:r>
            <a:r>
              <a:rPr lang="en-US" sz="7200" dirty="0">
                <a:solidFill>
                  <a:srgbClr val="2848FF"/>
                </a:solidFill>
                <a:latin typeface="Chalkduster"/>
                <a:cs typeface="Chalkduster"/>
              </a:rPr>
              <a:t>add colour and interest to the cake I would add strawberries to the top of it. This would make it more aesthetically pleasing to the eye and strawberries are a good choice because </a:t>
            </a:r>
            <a:r>
              <a:rPr lang="en-US" sz="7200" dirty="0" smtClean="0">
                <a:solidFill>
                  <a:srgbClr val="2848FF"/>
                </a:solidFill>
                <a:latin typeface="Chalkduster"/>
                <a:cs typeface="Chalkduster"/>
              </a:rPr>
              <a:t>they </a:t>
            </a:r>
            <a:r>
              <a:rPr lang="en-US" sz="7200" dirty="0">
                <a:solidFill>
                  <a:srgbClr val="2848FF"/>
                </a:solidFill>
                <a:latin typeface="Chalkduster"/>
                <a:cs typeface="Chalkduster"/>
              </a:rPr>
              <a:t>are in season at the moment.</a:t>
            </a:r>
            <a:r>
              <a:rPr lang="en-US" sz="7200" dirty="0">
                <a:solidFill>
                  <a:srgbClr val="4F6228"/>
                </a:solidFill>
                <a:latin typeface="Chalkduster"/>
                <a:cs typeface="Chalkduster"/>
              </a:rPr>
              <a:t> The chocolate cake and brownie are made from similar </a:t>
            </a:r>
            <a:r>
              <a:rPr lang="en-US" sz="7200">
                <a:solidFill>
                  <a:srgbClr val="4F6228"/>
                </a:solidFill>
                <a:latin typeface="Chalkduster"/>
                <a:cs typeface="Chalkduster"/>
              </a:rPr>
              <a:t>ingredients </a:t>
            </a:r>
            <a:r>
              <a:rPr lang="en-US" sz="7200" smtClean="0">
                <a:solidFill>
                  <a:srgbClr val="4F6228"/>
                </a:solidFill>
                <a:latin typeface="Chalkduster"/>
                <a:cs typeface="Chalkduster"/>
              </a:rPr>
              <a:t>however, </a:t>
            </a:r>
            <a:r>
              <a:rPr lang="en-US" sz="7200" dirty="0">
                <a:solidFill>
                  <a:srgbClr val="4F6228"/>
                </a:solidFill>
                <a:latin typeface="Chalkduster"/>
                <a:cs typeface="Chalkduster"/>
              </a:rPr>
              <a:t>folklore has it that the original cook forgot to put the baking </a:t>
            </a:r>
            <a:r>
              <a:rPr lang="en-US" sz="7200" dirty="0" smtClean="0">
                <a:solidFill>
                  <a:srgbClr val="4F6228"/>
                </a:solidFill>
                <a:latin typeface="Chalkduster"/>
                <a:cs typeface="Chalkduster"/>
              </a:rPr>
              <a:t>powder </a:t>
            </a:r>
            <a:r>
              <a:rPr lang="en-US" sz="7200" dirty="0">
                <a:solidFill>
                  <a:srgbClr val="4F6228"/>
                </a:solidFill>
                <a:latin typeface="Chalkduster"/>
                <a:cs typeface="Chalkduster"/>
              </a:rPr>
              <a:t>in the chocolate cake mix and thus made the first Brownies. But factually, there is definitely less flour and more cocoa (or chocolate) in brownies than in a chocolate cake and little or no </a:t>
            </a:r>
            <a:r>
              <a:rPr lang="en-US" sz="7200" dirty="0" smtClean="0">
                <a:solidFill>
                  <a:srgbClr val="4F6228"/>
                </a:solidFill>
                <a:latin typeface="Chalkduster"/>
                <a:cs typeface="Chalkduster"/>
              </a:rPr>
              <a:t>leavening. </a:t>
            </a:r>
            <a:r>
              <a:rPr lang="en-US" sz="7200" dirty="0">
                <a:solidFill>
                  <a:srgbClr val="4F6228"/>
                </a:solidFill>
                <a:latin typeface="Chalkduster"/>
                <a:cs typeface="Chalkduster"/>
              </a:rPr>
              <a:t>If you like fudgy brownies, use less flour; for “</a:t>
            </a:r>
            <a:r>
              <a:rPr lang="en-US" sz="7200" dirty="0" err="1">
                <a:solidFill>
                  <a:srgbClr val="4F6228"/>
                </a:solidFill>
                <a:latin typeface="Chalkduster"/>
                <a:cs typeface="Chalkduster"/>
              </a:rPr>
              <a:t>cakey</a:t>
            </a:r>
            <a:r>
              <a:rPr lang="en-US" sz="7200" dirty="0">
                <a:solidFill>
                  <a:srgbClr val="4F6228"/>
                </a:solidFill>
                <a:latin typeface="Chalkduster"/>
                <a:cs typeface="Chalkduster"/>
              </a:rPr>
              <a:t>” brownie, use more. Melting the butter rather than creaming it with sugar helps to yield a denser, fudgier </a:t>
            </a:r>
            <a:r>
              <a:rPr lang="en-US" sz="7200" dirty="0" smtClean="0">
                <a:solidFill>
                  <a:srgbClr val="4F6228"/>
                </a:solidFill>
                <a:latin typeface="Chalkduster"/>
                <a:cs typeface="Chalkduster"/>
              </a:rPr>
              <a:t>outcome. The </a:t>
            </a:r>
            <a:r>
              <a:rPr lang="en-US" sz="7200" dirty="0">
                <a:solidFill>
                  <a:srgbClr val="4F6228"/>
                </a:solidFill>
                <a:latin typeface="Chalkduster"/>
                <a:cs typeface="Chalkduster"/>
              </a:rPr>
              <a:t>proportions of sugar / fat / flour are </a:t>
            </a:r>
            <a:r>
              <a:rPr lang="en-US" sz="7200" dirty="0" smtClean="0">
                <a:solidFill>
                  <a:srgbClr val="4F6228"/>
                </a:solidFill>
                <a:latin typeface="Chalkduster"/>
                <a:cs typeface="Chalkduster"/>
              </a:rPr>
              <a:t>different </a:t>
            </a:r>
            <a:r>
              <a:rPr lang="en-US" sz="7200" dirty="0">
                <a:solidFill>
                  <a:srgbClr val="4F6228"/>
                </a:solidFill>
                <a:latin typeface="Chalkduster"/>
                <a:cs typeface="Chalkduster"/>
              </a:rPr>
              <a:t>in brownies and chocolate </a:t>
            </a:r>
            <a:r>
              <a:rPr lang="en-US" sz="7200" dirty="0" smtClean="0">
                <a:solidFill>
                  <a:srgbClr val="4F6228"/>
                </a:solidFill>
                <a:latin typeface="Chalkduster"/>
                <a:cs typeface="Chalkduster"/>
              </a:rPr>
              <a:t>cakes</a:t>
            </a:r>
            <a:r>
              <a:rPr lang="en-US" sz="7200" dirty="0">
                <a:solidFill>
                  <a:srgbClr val="4F6228"/>
                </a:solidFill>
                <a:latin typeface="Chalkduster"/>
                <a:cs typeface="Chalkduster"/>
              </a:rPr>
              <a:t>.</a:t>
            </a:r>
            <a:r>
              <a:rPr lang="en-US" sz="7200" dirty="0">
                <a:solidFill>
                  <a:srgbClr val="FF2CEF"/>
                </a:solidFill>
                <a:latin typeface="Chalkduster"/>
                <a:cs typeface="Chalkduster"/>
              </a:rPr>
              <a:t> </a:t>
            </a:r>
            <a:endParaRPr lang="en-US" sz="7200" dirty="0">
              <a:solidFill>
                <a:schemeClr val="accent4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dirty="0">
              <a:latin typeface="Chalkduster"/>
              <a:cs typeface="Chalkduster"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79400"/>
            <a:ext cx="4495800" cy="6400800"/>
          </a:xfrm>
        </p:spPr>
        <p:txBody>
          <a:bodyPr>
            <a:normAutofit fontScale="25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7200" dirty="0" smtClean="0">
                <a:solidFill>
                  <a:srgbClr val="FF2CEF"/>
                </a:solidFill>
                <a:latin typeface="Chalkduster"/>
                <a:cs typeface="Chalkduster"/>
              </a:rPr>
              <a:t>Both </a:t>
            </a:r>
            <a:r>
              <a:rPr lang="en-US" sz="7200" dirty="0">
                <a:solidFill>
                  <a:srgbClr val="FF2CEF"/>
                </a:solidFill>
                <a:latin typeface="Chalkduster"/>
                <a:cs typeface="Chalkduster"/>
              </a:rPr>
              <a:t>the cake and the brownie are baked and </a:t>
            </a:r>
            <a:r>
              <a:rPr lang="en-US" sz="7200" dirty="0" smtClean="0">
                <a:solidFill>
                  <a:srgbClr val="FF2CEF"/>
                </a:solidFill>
                <a:latin typeface="Chalkduster"/>
                <a:cs typeface="Chalkduster"/>
              </a:rPr>
              <a:t>chocolate </a:t>
            </a:r>
            <a:r>
              <a:rPr lang="en-US" sz="7200" dirty="0" err="1">
                <a:solidFill>
                  <a:srgbClr val="FF2CEF"/>
                </a:solidFill>
                <a:latin typeface="Chalkduster"/>
                <a:cs typeface="Chalkduster"/>
              </a:rPr>
              <a:t>flavoured</a:t>
            </a:r>
            <a:r>
              <a:rPr lang="en-US" sz="7200" dirty="0">
                <a:solidFill>
                  <a:srgbClr val="FF2CEF"/>
                </a:solidFill>
                <a:latin typeface="Chalkduster"/>
                <a:cs typeface="Chalkduster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7200" dirty="0">
                <a:solidFill>
                  <a:srgbClr val="FF2CEF"/>
                </a:solidFill>
                <a:latin typeface="Chalkduster"/>
                <a:cs typeface="Chalkduster"/>
              </a:rPr>
              <a:t>The chocolate cake has a softer consistency, is higher and is covered in chocolate icing </a:t>
            </a:r>
            <a:r>
              <a:rPr lang="en-US" sz="7200" dirty="0" smtClean="0">
                <a:solidFill>
                  <a:srgbClr val="FF2CEF"/>
                </a:solidFill>
                <a:latin typeface="Chalkduster"/>
                <a:cs typeface="Chalkduster"/>
              </a:rPr>
              <a:t>whereas </a:t>
            </a:r>
            <a:r>
              <a:rPr lang="en-US" sz="7200" dirty="0">
                <a:solidFill>
                  <a:srgbClr val="FF2CEF"/>
                </a:solidFill>
                <a:latin typeface="Chalkduster"/>
                <a:cs typeface="Chalkduster"/>
              </a:rPr>
              <a:t>the brownie is flatter with a hard top and a gooey </a:t>
            </a:r>
            <a:r>
              <a:rPr lang="en-US" sz="7200" dirty="0" err="1">
                <a:solidFill>
                  <a:srgbClr val="FF2CEF"/>
                </a:solidFill>
                <a:latin typeface="Chalkduster"/>
                <a:cs typeface="Chalkduster"/>
              </a:rPr>
              <a:t>centre</a:t>
            </a:r>
            <a:r>
              <a:rPr lang="en-US" sz="7200" dirty="0" smtClean="0">
                <a:solidFill>
                  <a:srgbClr val="FF2CEF"/>
                </a:solidFill>
                <a:latin typeface="Chalkduster"/>
                <a:cs typeface="Chalkduster"/>
              </a:rPr>
              <a:t>.</a:t>
            </a:r>
          </a:p>
          <a:p>
            <a:pPr marL="0" indent="0">
              <a:buNone/>
            </a:pPr>
            <a:r>
              <a:rPr lang="en-US" sz="7200" dirty="0">
                <a:solidFill>
                  <a:schemeClr val="accent2">
                    <a:lumMod val="75000"/>
                  </a:schemeClr>
                </a:solidFill>
                <a:latin typeface="Chalkduster"/>
                <a:cs typeface="Chalkduster"/>
              </a:rPr>
              <a:t>The ideal birthday cake is a moist chocolate cake – its crumbs stick together, even when cut and it “melts in your mouth”. It’s made from real ingredients like, butter, eggs and sugar with a rich, dark chocolate flavour. It has two-layers with frosting in between that’s not too sweet. </a:t>
            </a:r>
          </a:p>
          <a:p>
            <a:pPr marL="0" indent="0">
              <a:buNone/>
            </a:pPr>
            <a:r>
              <a:rPr lang="en-US" sz="7200" dirty="0">
                <a:solidFill>
                  <a:schemeClr val="accent2">
                    <a:lumMod val="75000"/>
                  </a:schemeClr>
                </a:solidFill>
                <a:latin typeface="Chalkduster"/>
                <a:cs typeface="Chalkduster"/>
              </a:rPr>
              <a:t>The chocolate brownie is not ideal as a birthday cake because it’s not as visually appealing, although the taste is just as satisfying. </a:t>
            </a:r>
          </a:p>
          <a:p>
            <a:pPr marL="0" indent="0">
              <a:buNone/>
            </a:pPr>
            <a:r>
              <a:rPr lang="en-US" sz="7200" dirty="0">
                <a:solidFill>
                  <a:schemeClr val="accent2">
                    <a:lumMod val="75000"/>
                  </a:schemeClr>
                </a:solidFill>
                <a:latin typeface="Chalkduster"/>
                <a:cs typeface="Chalkduster"/>
              </a:rPr>
              <a:t>To put it briefly, the best cake is a homemade cake, made from quality ingredients and made with love.</a:t>
            </a:r>
          </a:p>
          <a:p>
            <a:pPr marL="0" indent="0">
              <a:spcBef>
                <a:spcPts val="0"/>
              </a:spcBef>
              <a:buNone/>
            </a:pPr>
            <a:endParaRPr lang="en-US" sz="4900" dirty="0">
              <a:solidFill>
                <a:srgbClr val="FF2CEF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900" dirty="0">
              <a:solidFill>
                <a:srgbClr val="4F6228"/>
              </a:solidFill>
              <a:latin typeface="Chalkduster"/>
              <a:cs typeface="Chalkduster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000" dirty="0"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sz="2000" dirty="0">
              <a:solidFill>
                <a:srgbClr val="2848FF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8639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Identify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latin typeface="Chalkduster"/>
                <a:cs typeface="Chalkduster"/>
              </a:rPr>
              <a:t>This is a </a:t>
            </a:r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round chocolate cake. It has been cut into 10 slices, is covered with chocolate icing and decorated with chocolate florets.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9372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2"/>
                </a:solidFill>
              </a:rPr>
              <a:t>Describe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dirty="0"/>
              <a:t>F</a:t>
            </a:r>
            <a:r>
              <a:rPr lang="en-US" sz="2800" dirty="0" smtClean="0"/>
              <a:t>eatures or properties 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Composition 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Function / purpose </a:t>
            </a:r>
            <a:endParaRPr lang="en-US" sz="2800" dirty="0"/>
          </a:p>
        </p:txBody>
      </p:sp>
      <p:pic>
        <p:nvPicPr>
          <p:cNvPr id="5" name="Content Placeholder 3" descr="choc cak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20418" r="20418"/>
          <a:stretch>
            <a:fillRect/>
          </a:stretch>
        </p:blipFill>
        <p:spPr>
          <a:xfrm>
            <a:off x="3736201" y="1435100"/>
            <a:ext cx="4807204" cy="4442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6713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37529"/>
            <a:ext cx="8229600" cy="569536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600" dirty="0" smtClean="0">
                <a:solidFill>
                  <a:srgbClr val="1F497D"/>
                </a:solidFill>
                <a:latin typeface="Chalkduster"/>
                <a:cs typeface="Chalkduster"/>
              </a:rPr>
              <a:t>The cake is round and the icing  looks shiny </a:t>
            </a:r>
            <a:r>
              <a:rPr lang="en-US" sz="3600" dirty="0">
                <a:solidFill>
                  <a:srgbClr val="1F497D"/>
                </a:solidFill>
                <a:latin typeface="Chalkduster"/>
                <a:cs typeface="Chalkduster"/>
              </a:rPr>
              <a:t>and </a:t>
            </a:r>
            <a:r>
              <a:rPr lang="en-US" sz="3600" dirty="0" smtClean="0">
                <a:solidFill>
                  <a:srgbClr val="1F497D"/>
                </a:solidFill>
                <a:latin typeface="Chalkduster"/>
                <a:cs typeface="Chalkduster"/>
              </a:rPr>
              <a:t>smooth. The cake has two layers with a chocolate filling in the middle. My slice is shaped like a triangle, 12 cm high at one end and tapered to a point. It is a birthday cake for my mother. </a:t>
            </a:r>
            <a:endParaRPr lang="en-US" sz="3600" dirty="0">
              <a:solidFill>
                <a:srgbClr val="1F497D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sz="3600" dirty="0" smtClean="0">
              <a:solidFill>
                <a:srgbClr val="1F497D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sz="3600" dirty="0" smtClean="0">
              <a:solidFill>
                <a:srgbClr val="1F497D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sz="3600" dirty="0"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200" dirty="0" smtClean="0">
                <a:latin typeface="+mj-lt"/>
                <a:ea typeface="+mj-ea"/>
                <a:cs typeface="+mj-cs"/>
              </a:rPr>
              <a:t>(Factual statements)</a:t>
            </a:r>
            <a:endParaRPr lang="en-US" sz="22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0125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01854"/>
          </a:xfrm>
        </p:spPr>
        <p:txBody>
          <a:bodyPr/>
          <a:lstStyle/>
          <a:p>
            <a:r>
              <a:rPr lang="en-US" dirty="0" smtClean="0"/>
              <a:t>Take a bite ……….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choc cake fork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5159" b="5159"/>
          <a:stretch>
            <a:fillRect/>
          </a:stretch>
        </p:blipFill>
        <p:spPr>
          <a:xfrm>
            <a:off x="1210599" y="2374719"/>
            <a:ext cx="6821285" cy="375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2182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8303"/>
            <a:ext cx="8229600" cy="2103744"/>
          </a:xfrm>
        </p:spPr>
        <p:txBody>
          <a:bodyPr/>
          <a:lstStyle/>
          <a:p>
            <a:r>
              <a:rPr lang="en-US" dirty="0" smtClean="0"/>
              <a:t>Have some more.</a:t>
            </a:r>
            <a:br>
              <a:rPr lang="en-US" dirty="0" smtClean="0"/>
            </a:br>
            <a:r>
              <a:rPr lang="en-US" b="1" dirty="0" smtClean="0">
                <a:solidFill>
                  <a:srgbClr val="00A400"/>
                </a:solidFill>
              </a:rPr>
              <a:t>Explain</a:t>
            </a:r>
            <a:r>
              <a:rPr lang="en-US" dirty="0" smtClean="0"/>
              <a:t>….. the cake.</a:t>
            </a:r>
            <a:br>
              <a:rPr lang="en-US" dirty="0" smtClean="0"/>
            </a:br>
            <a:endParaRPr lang="en-US" sz="2800" dirty="0"/>
          </a:p>
        </p:txBody>
      </p:sp>
      <p:pic>
        <p:nvPicPr>
          <p:cNvPr id="4" name="Picture 3" descr="fork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893604" y="2598871"/>
            <a:ext cx="4023395" cy="34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0657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"/>
            <a:ext cx="8229600" cy="58594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A400"/>
                </a:solidFill>
                <a:latin typeface="Chalkduster"/>
                <a:cs typeface="Chalkduster"/>
              </a:rPr>
              <a:t>This cake must look attractive and appealing because a birthday is a special occasion and the appearance of the cake should tempt everyone into trying a slice. The cake also needs to be large enough to enable every party goer to have a piece, so I have used grandma’s recipe which is my </a:t>
            </a:r>
            <a:r>
              <a:rPr lang="en-US" dirty="0">
                <a:solidFill>
                  <a:srgbClr val="00A400"/>
                </a:solidFill>
                <a:latin typeface="Chalkduster"/>
                <a:cs typeface="Chalkduster"/>
              </a:rPr>
              <a:t>mothers </a:t>
            </a:r>
            <a:r>
              <a:rPr lang="en-US" dirty="0" err="1">
                <a:solidFill>
                  <a:srgbClr val="00A400"/>
                </a:solidFill>
                <a:latin typeface="Chalkduster"/>
                <a:cs typeface="Chalkduster"/>
              </a:rPr>
              <a:t>favourite</a:t>
            </a:r>
            <a:r>
              <a:rPr lang="en-US" dirty="0">
                <a:solidFill>
                  <a:srgbClr val="00A400"/>
                </a:solidFill>
                <a:latin typeface="Chalkduster"/>
                <a:cs typeface="Chalkduster"/>
              </a:rPr>
              <a:t> chocolate cake </a:t>
            </a:r>
            <a:r>
              <a:rPr lang="en-US" dirty="0" smtClean="0">
                <a:solidFill>
                  <a:srgbClr val="00A400"/>
                </a:solidFill>
                <a:latin typeface="Chalkduster"/>
                <a:cs typeface="Chalkduster"/>
              </a:rPr>
              <a:t>recipe. Grandma’s recipe is easy to make and always results in a successful soft, moist, gooey product. </a:t>
            </a:r>
            <a:endParaRPr lang="en-US" dirty="0">
              <a:solidFill>
                <a:srgbClr val="00A4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dirty="0" smtClean="0">
              <a:solidFill>
                <a:srgbClr val="00A400"/>
              </a:solidFill>
              <a:latin typeface="Chalkduster"/>
              <a:cs typeface="Chalkduste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2994299"/>
          </a:xfrm>
        </p:spPr>
        <p:txBody>
          <a:bodyPr/>
          <a:lstStyle/>
          <a:p>
            <a:r>
              <a:rPr lang="en-US" dirty="0" smtClean="0"/>
              <a:t>You haven’t had enough yet.</a:t>
            </a:r>
            <a:br>
              <a:rPr lang="en-US" dirty="0" smtClean="0"/>
            </a:b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Discuss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why you think the cake is as it is.</a:t>
            </a:r>
            <a:br>
              <a:rPr lang="en-US" dirty="0" smtClean="0"/>
            </a:br>
            <a:endParaRPr lang="en-US" sz="2800" dirty="0"/>
          </a:p>
        </p:txBody>
      </p:sp>
      <p:pic>
        <p:nvPicPr>
          <p:cNvPr id="3" name="Picture 2" descr="mixing bow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236514" y="2822774"/>
            <a:ext cx="4644137" cy="3090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8258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1361</TotalTime>
  <Words>2050</Words>
  <Application>Microsoft Macintosh PowerPoint</Application>
  <PresentationFormat>On-screen Show (4:3)</PresentationFormat>
  <Paragraphs>146</Paragraphs>
  <Slides>24</Slides>
  <Notes>14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Academic writing</vt:lpstr>
      <vt:lpstr>Identify the object.</vt:lpstr>
      <vt:lpstr>Identify </vt:lpstr>
      <vt:lpstr>Describe </vt:lpstr>
      <vt:lpstr>Slide 5</vt:lpstr>
      <vt:lpstr>Take a bite ………. </vt:lpstr>
      <vt:lpstr>Have some more. Explain….. the cake. </vt:lpstr>
      <vt:lpstr>Slide 8</vt:lpstr>
      <vt:lpstr>You haven’t had enough yet. Discuss why you think the cake is as it is. </vt:lpstr>
      <vt:lpstr>Slide 10</vt:lpstr>
      <vt:lpstr>Argue </vt:lpstr>
      <vt:lpstr>Slide 12</vt:lpstr>
      <vt:lpstr>What would you suggest could make the cake better?  Justify your decision.</vt:lpstr>
      <vt:lpstr>Slide 14</vt:lpstr>
      <vt:lpstr>You are now offered some chocolate brownie.</vt:lpstr>
      <vt:lpstr>Apply the information in a new situation.</vt:lpstr>
      <vt:lpstr>Slide 17</vt:lpstr>
      <vt:lpstr>Analyse  compare and contrast,  draw conclusions.</vt:lpstr>
      <vt:lpstr>Slide 19</vt:lpstr>
      <vt:lpstr>Evaluate</vt:lpstr>
      <vt:lpstr>Slide 21</vt:lpstr>
      <vt:lpstr>Slide 22</vt:lpstr>
      <vt:lpstr>Slide 23</vt:lpstr>
      <vt:lpstr>Slide 24</vt:lpstr>
    </vt:vector>
  </TitlesOfParts>
  <Company>The University of Auckland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 have been given a slice of chocolate cake!</dc:title>
  <dc:creator>Sue McVeigh</dc:creator>
  <cp:lastModifiedBy>Irene Andersen</cp:lastModifiedBy>
  <cp:revision>89</cp:revision>
  <cp:lastPrinted>2013-07-25T00:03:44Z</cp:lastPrinted>
  <dcterms:created xsi:type="dcterms:W3CDTF">2013-07-25T23:48:44Z</dcterms:created>
  <dcterms:modified xsi:type="dcterms:W3CDTF">2013-07-25T23:48:56Z</dcterms:modified>
</cp:coreProperties>
</file>